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F09DE6-39C0-4992-9A69-D652A058A5C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2B8F9BB-44AA-484F-AD0A-86F6A332CB71}">
      <dgm:prSet phldrT="[Текст]" custT="1"/>
      <dgm:spPr/>
      <dgm:t>
        <a:bodyPr/>
        <a:lstStyle/>
        <a:p>
          <a:r>
            <a:rPr lang="ru-RU" sz="2000" b="1" dirty="0" smtClean="0"/>
            <a:t>1 этап </a:t>
          </a:r>
        </a:p>
        <a:p>
          <a:r>
            <a:rPr lang="ru-RU" sz="1800" dirty="0" smtClean="0"/>
            <a:t>отбор диагностических методик или разработка инструментария и обучение этим методикам сотрудников</a:t>
          </a:r>
        </a:p>
        <a:p>
          <a:endParaRPr lang="ru-RU" sz="1400" dirty="0"/>
        </a:p>
      </dgm:t>
    </dgm:pt>
    <dgm:pt modelId="{9F9FAE3F-77EF-40F7-88B9-4C88EA85A0A5}" type="parTrans" cxnId="{12AD0DD3-B74F-4E1E-95CD-186E5C5A0EBC}">
      <dgm:prSet/>
      <dgm:spPr/>
      <dgm:t>
        <a:bodyPr/>
        <a:lstStyle/>
        <a:p>
          <a:endParaRPr lang="ru-RU"/>
        </a:p>
      </dgm:t>
    </dgm:pt>
    <dgm:pt modelId="{E115A495-726B-4EAF-AA99-BD284D9FE372}" type="sibTrans" cxnId="{12AD0DD3-B74F-4E1E-95CD-186E5C5A0EBC}">
      <dgm:prSet/>
      <dgm:spPr/>
      <dgm:t>
        <a:bodyPr/>
        <a:lstStyle/>
        <a:p>
          <a:endParaRPr lang="ru-RU"/>
        </a:p>
      </dgm:t>
    </dgm:pt>
    <dgm:pt modelId="{CEAB3392-4E24-4E67-8BDF-90F6C8A306A0}">
      <dgm:prSet phldrT="[Текст]" custT="1"/>
      <dgm:spPr/>
      <dgm:t>
        <a:bodyPr/>
        <a:lstStyle/>
        <a:p>
          <a:r>
            <a:rPr lang="ru-RU" sz="2100" b="1" dirty="0" smtClean="0"/>
            <a:t>3 этап </a:t>
          </a:r>
        </a:p>
        <a:p>
          <a:r>
            <a:rPr lang="ru-RU" sz="1800" dirty="0" smtClean="0"/>
            <a:t>создание в организации службы мониторинга</a:t>
          </a:r>
          <a:endParaRPr lang="ru-RU" sz="1800" dirty="0"/>
        </a:p>
      </dgm:t>
    </dgm:pt>
    <dgm:pt modelId="{FF8A4BBA-B36F-46FF-A39E-13712591D826}" type="parTrans" cxnId="{28FD0B84-8B4E-4B58-BA97-F7BBDDBDB3F0}">
      <dgm:prSet/>
      <dgm:spPr/>
      <dgm:t>
        <a:bodyPr/>
        <a:lstStyle/>
        <a:p>
          <a:endParaRPr lang="ru-RU"/>
        </a:p>
      </dgm:t>
    </dgm:pt>
    <dgm:pt modelId="{C46E9C6F-A3BF-4458-ACC7-81B37ACC5324}" type="sibTrans" cxnId="{28FD0B84-8B4E-4B58-BA97-F7BBDDBDB3F0}">
      <dgm:prSet/>
      <dgm:spPr/>
      <dgm:t>
        <a:bodyPr/>
        <a:lstStyle/>
        <a:p>
          <a:endParaRPr lang="ru-RU"/>
        </a:p>
      </dgm:t>
    </dgm:pt>
    <dgm:pt modelId="{7301EFD8-053D-4CFE-A96F-7F4A09C554F3}">
      <dgm:prSet custT="1"/>
      <dgm:spPr/>
      <dgm:t>
        <a:bodyPr/>
        <a:lstStyle/>
        <a:p>
          <a:r>
            <a:rPr lang="ru-RU" sz="2100" b="1" dirty="0" smtClean="0"/>
            <a:t>2 этап </a:t>
          </a:r>
        </a:p>
        <a:p>
          <a:r>
            <a:rPr lang="ru-RU" sz="1800" dirty="0" smtClean="0"/>
            <a:t>ознакомление сотрудников с методами экспертной оценки</a:t>
          </a:r>
          <a:endParaRPr lang="ru-RU" sz="1800" dirty="0"/>
        </a:p>
      </dgm:t>
    </dgm:pt>
    <dgm:pt modelId="{340A887E-E5F2-48C8-8475-86B6626BFF05}" type="parTrans" cxnId="{3A85E17E-8C1E-48A2-8379-0A59844983C5}">
      <dgm:prSet/>
      <dgm:spPr/>
      <dgm:t>
        <a:bodyPr/>
        <a:lstStyle/>
        <a:p>
          <a:endParaRPr lang="ru-RU"/>
        </a:p>
      </dgm:t>
    </dgm:pt>
    <dgm:pt modelId="{AC430474-351A-41CE-8CC5-2335D03309FD}" type="sibTrans" cxnId="{3A85E17E-8C1E-48A2-8379-0A59844983C5}">
      <dgm:prSet/>
      <dgm:spPr/>
      <dgm:t>
        <a:bodyPr/>
        <a:lstStyle/>
        <a:p>
          <a:endParaRPr lang="ru-RU"/>
        </a:p>
      </dgm:t>
    </dgm:pt>
    <dgm:pt modelId="{1D72B8E5-D52C-4982-908F-A4DC71001DED}" type="pres">
      <dgm:prSet presAssocID="{0DF09DE6-39C0-4992-9A69-D652A058A5CE}" presName="linear" presStyleCnt="0">
        <dgm:presLayoutVars>
          <dgm:dir/>
          <dgm:animLvl val="lvl"/>
          <dgm:resizeHandles val="exact"/>
        </dgm:presLayoutVars>
      </dgm:prSet>
      <dgm:spPr/>
    </dgm:pt>
    <dgm:pt modelId="{B2AB0F65-6C5A-458C-83CA-8FC7EC9D0849}" type="pres">
      <dgm:prSet presAssocID="{62B8F9BB-44AA-484F-AD0A-86F6A332CB71}" presName="parentLin" presStyleCnt="0"/>
      <dgm:spPr/>
    </dgm:pt>
    <dgm:pt modelId="{C34B6367-B377-4741-B40F-23BB3E2C3A74}" type="pres">
      <dgm:prSet presAssocID="{62B8F9BB-44AA-484F-AD0A-86F6A332CB71}" presName="parentLeftMargin" presStyleLbl="node1" presStyleIdx="0" presStyleCnt="3"/>
      <dgm:spPr/>
    </dgm:pt>
    <dgm:pt modelId="{3C33B9F9-674E-4929-A77F-695ADD283C16}" type="pres">
      <dgm:prSet presAssocID="{62B8F9BB-44AA-484F-AD0A-86F6A332CB71}" presName="parentText" presStyleLbl="node1" presStyleIdx="0" presStyleCnt="3" custScaleY="30304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6DE069-597A-4A96-B367-120C8B525C67}" type="pres">
      <dgm:prSet presAssocID="{62B8F9BB-44AA-484F-AD0A-86F6A332CB71}" presName="negativeSpace" presStyleCnt="0"/>
      <dgm:spPr/>
    </dgm:pt>
    <dgm:pt modelId="{0EC649CE-BD84-4903-A27C-FD8F714DB1E7}" type="pres">
      <dgm:prSet presAssocID="{62B8F9BB-44AA-484F-AD0A-86F6A332CB71}" presName="childText" presStyleLbl="conFgAcc1" presStyleIdx="0" presStyleCnt="3" custLinFactNeighborX="-793" custLinFactNeighborY="-9675">
        <dgm:presLayoutVars>
          <dgm:bulletEnabled val="1"/>
        </dgm:presLayoutVars>
      </dgm:prSet>
      <dgm:spPr/>
    </dgm:pt>
    <dgm:pt modelId="{20598148-A036-4660-8324-274B3C65B13F}" type="pres">
      <dgm:prSet presAssocID="{E115A495-726B-4EAF-AA99-BD284D9FE372}" presName="spaceBetweenRectangles" presStyleCnt="0"/>
      <dgm:spPr/>
    </dgm:pt>
    <dgm:pt modelId="{E0087420-004D-407C-BB41-AF8C8B0152B3}" type="pres">
      <dgm:prSet presAssocID="{7301EFD8-053D-4CFE-A96F-7F4A09C554F3}" presName="parentLin" presStyleCnt="0"/>
      <dgm:spPr/>
    </dgm:pt>
    <dgm:pt modelId="{7A0BE1DB-EB91-4311-9B98-E63FDD21725E}" type="pres">
      <dgm:prSet presAssocID="{7301EFD8-053D-4CFE-A96F-7F4A09C554F3}" presName="parentLeftMargin" presStyleLbl="node1" presStyleIdx="0" presStyleCnt="3"/>
      <dgm:spPr/>
    </dgm:pt>
    <dgm:pt modelId="{5E07DB64-0934-4DF3-85C9-AED8F8F672B4}" type="pres">
      <dgm:prSet presAssocID="{7301EFD8-053D-4CFE-A96F-7F4A09C554F3}" presName="parentText" presStyleLbl="node1" presStyleIdx="1" presStyleCnt="3" custScaleY="185523">
        <dgm:presLayoutVars>
          <dgm:chMax val="0"/>
          <dgm:bulletEnabled val="1"/>
        </dgm:presLayoutVars>
      </dgm:prSet>
      <dgm:spPr/>
    </dgm:pt>
    <dgm:pt modelId="{76BACF19-2045-489B-B10B-00AD79FF7FAC}" type="pres">
      <dgm:prSet presAssocID="{7301EFD8-053D-4CFE-A96F-7F4A09C554F3}" presName="negativeSpace" presStyleCnt="0"/>
      <dgm:spPr/>
    </dgm:pt>
    <dgm:pt modelId="{7E2170E0-44BF-4E93-85C4-3DDE66DF591D}" type="pres">
      <dgm:prSet presAssocID="{7301EFD8-053D-4CFE-A96F-7F4A09C554F3}" presName="childText" presStyleLbl="conFgAcc1" presStyleIdx="1" presStyleCnt="3">
        <dgm:presLayoutVars>
          <dgm:bulletEnabled val="1"/>
        </dgm:presLayoutVars>
      </dgm:prSet>
      <dgm:spPr/>
    </dgm:pt>
    <dgm:pt modelId="{DE852EE7-CB5E-4FE3-8417-D8D2C7D22CE2}" type="pres">
      <dgm:prSet presAssocID="{AC430474-351A-41CE-8CC5-2335D03309FD}" presName="spaceBetweenRectangles" presStyleCnt="0"/>
      <dgm:spPr/>
    </dgm:pt>
    <dgm:pt modelId="{091A6569-99F3-4C3B-A069-8963679CD1EE}" type="pres">
      <dgm:prSet presAssocID="{CEAB3392-4E24-4E67-8BDF-90F6C8A306A0}" presName="parentLin" presStyleCnt="0"/>
      <dgm:spPr/>
    </dgm:pt>
    <dgm:pt modelId="{21F73485-2C7A-4D28-8C64-F8DC206BF103}" type="pres">
      <dgm:prSet presAssocID="{CEAB3392-4E24-4E67-8BDF-90F6C8A306A0}" presName="parentLeftMargin" presStyleLbl="node1" presStyleIdx="1" presStyleCnt="3"/>
      <dgm:spPr/>
    </dgm:pt>
    <dgm:pt modelId="{547934F6-A346-465C-AD1C-5F208BA95FE7}" type="pres">
      <dgm:prSet presAssocID="{CEAB3392-4E24-4E67-8BDF-90F6C8A306A0}" presName="parentText" presStyleLbl="node1" presStyleIdx="2" presStyleCnt="3" custScaleY="229678">
        <dgm:presLayoutVars>
          <dgm:chMax val="0"/>
          <dgm:bulletEnabled val="1"/>
        </dgm:presLayoutVars>
      </dgm:prSet>
      <dgm:spPr/>
    </dgm:pt>
    <dgm:pt modelId="{0327BD9B-4D42-4454-AD4B-07AA4F4EFE60}" type="pres">
      <dgm:prSet presAssocID="{CEAB3392-4E24-4E67-8BDF-90F6C8A306A0}" presName="negativeSpace" presStyleCnt="0"/>
      <dgm:spPr/>
    </dgm:pt>
    <dgm:pt modelId="{3D6FD0F3-893A-4923-9992-D9E1F47DC8B8}" type="pres">
      <dgm:prSet presAssocID="{CEAB3392-4E24-4E67-8BDF-90F6C8A306A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C9073D7-BB06-4034-9046-F1B844C4D7D4}" type="presOf" srcId="{7301EFD8-053D-4CFE-A96F-7F4A09C554F3}" destId="{5E07DB64-0934-4DF3-85C9-AED8F8F672B4}" srcOrd="1" destOrd="0" presId="urn:microsoft.com/office/officeart/2005/8/layout/list1"/>
    <dgm:cxn modelId="{3A85E17E-8C1E-48A2-8379-0A59844983C5}" srcId="{0DF09DE6-39C0-4992-9A69-D652A058A5CE}" destId="{7301EFD8-053D-4CFE-A96F-7F4A09C554F3}" srcOrd="1" destOrd="0" parTransId="{340A887E-E5F2-48C8-8475-86B6626BFF05}" sibTransId="{AC430474-351A-41CE-8CC5-2335D03309FD}"/>
    <dgm:cxn modelId="{12AD0DD3-B74F-4E1E-95CD-186E5C5A0EBC}" srcId="{0DF09DE6-39C0-4992-9A69-D652A058A5CE}" destId="{62B8F9BB-44AA-484F-AD0A-86F6A332CB71}" srcOrd="0" destOrd="0" parTransId="{9F9FAE3F-77EF-40F7-88B9-4C88EA85A0A5}" sibTransId="{E115A495-726B-4EAF-AA99-BD284D9FE372}"/>
    <dgm:cxn modelId="{73B40835-91EC-4CBA-9A90-F5D96B9B8E52}" type="presOf" srcId="{62B8F9BB-44AA-484F-AD0A-86F6A332CB71}" destId="{3C33B9F9-674E-4929-A77F-695ADD283C16}" srcOrd="1" destOrd="0" presId="urn:microsoft.com/office/officeart/2005/8/layout/list1"/>
    <dgm:cxn modelId="{2CE8B691-0F7D-4765-967F-C741499A4996}" type="presOf" srcId="{7301EFD8-053D-4CFE-A96F-7F4A09C554F3}" destId="{7A0BE1DB-EB91-4311-9B98-E63FDD21725E}" srcOrd="0" destOrd="0" presId="urn:microsoft.com/office/officeart/2005/8/layout/list1"/>
    <dgm:cxn modelId="{8A389655-D5C7-48B5-BCFE-E646BDA2D28F}" type="presOf" srcId="{62B8F9BB-44AA-484F-AD0A-86F6A332CB71}" destId="{C34B6367-B377-4741-B40F-23BB3E2C3A74}" srcOrd="0" destOrd="0" presId="urn:microsoft.com/office/officeart/2005/8/layout/list1"/>
    <dgm:cxn modelId="{BCC059FC-877F-4948-94E9-E67E030DED8F}" type="presOf" srcId="{0DF09DE6-39C0-4992-9A69-D652A058A5CE}" destId="{1D72B8E5-D52C-4982-908F-A4DC71001DED}" srcOrd="0" destOrd="0" presId="urn:microsoft.com/office/officeart/2005/8/layout/list1"/>
    <dgm:cxn modelId="{28FD0B84-8B4E-4B58-BA97-F7BBDDBDB3F0}" srcId="{0DF09DE6-39C0-4992-9A69-D652A058A5CE}" destId="{CEAB3392-4E24-4E67-8BDF-90F6C8A306A0}" srcOrd="2" destOrd="0" parTransId="{FF8A4BBA-B36F-46FF-A39E-13712591D826}" sibTransId="{C46E9C6F-A3BF-4458-ACC7-81B37ACC5324}"/>
    <dgm:cxn modelId="{B758E35F-3F53-426C-85C9-E601DCF427AE}" type="presOf" srcId="{CEAB3392-4E24-4E67-8BDF-90F6C8A306A0}" destId="{21F73485-2C7A-4D28-8C64-F8DC206BF103}" srcOrd="0" destOrd="0" presId="urn:microsoft.com/office/officeart/2005/8/layout/list1"/>
    <dgm:cxn modelId="{2C963B4D-E96E-4A22-B6B9-94FD602A617F}" type="presOf" srcId="{CEAB3392-4E24-4E67-8BDF-90F6C8A306A0}" destId="{547934F6-A346-465C-AD1C-5F208BA95FE7}" srcOrd="1" destOrd="0" presId="urn:microsoft.com/office/officeart/2005/8/layout/list1"/>
    <dgm:cxn modelId="{97E5B222-4B07-43E9-95ED-08042C7740ED}" type="presParOf" srcId="{1D72B8E5-D52C-4982-908F-A4DC71001DED}" destId="{B2AB0F65-6C5A-458C-83CA-8FC7EC9D0849}" srcOrd="0" destOrd="0" presId="urn:microsoft.com/office/officeart/2005/8/layout/list1"/>
    <dgm:cxn modelId="{945D6E0F-9120-4576-8841-994B396295FD}" type="presParOf" srcId="{B2AB0F65-6C5A-458C-83CA-8FC7EC9D0849}" destId="{C34B6367-B377-4741-B40F-23BB3E2C3A74}" srcOrd="0" destOrd="0" presId="urn:microsoft.com/office/officeart/2005/8/layout/list1"/>
    <dgm:cxn modelId="{ACE1CB39-1C77-4B3A-84B3-1491A962FFCE}" type="presParOf" srcId="{B2AB0F65-6C5A-458C-83CA-8FC7EC9D0849}" destId="{3C33B9F9-674E-4929-A77F-695ADD283C16}" srcOrd="1" destOrd="0" presId="urn:microsoft.com/office/officeart/2005/8/layout/list1"/>
    <dgm:cxn modelId="{F448141C-0F05-40DC-B391-4DABDF2715DE}" type="presParOf" srcId="{1D72B8E5-D52C-4982-908F-A4DC71001DED}" destId="{696DE069-597A-4A96-B367-120C8B525C67}" srcOrd="1" destOrd="0" presId="urn:microsoft.com/office/officeart/2005/8/layout/list1"/>
    <dgm:cxn modelId="{82825DC9-CC52-4888-A267-50AF1B268EFF}" type="presParOf" srcId="{1D72B8E5-D52C-4982-908F-A4DC71001DED}" destId="{0EC649CE-BD84-4903-A27C-FD8F714DB1E7}" srcOrd="2" destOrd="0" presId="urn:microsoft.com/office/officeart/2005/8/layout/list1"/>
    <dgm:cxn modelId="{CA0BE40F-AE0C-4183-89F2-5F8C3E42307A}" type="presParOf" srcId="{1D72B8E5-D52C-4982-908F-A4DC71001DED}" destId="{20598148-A036-4660-8324-274B3C65B13F}" srcOrd="3" destOrd="0" presId="urn:microsoft.com/office/officeart/2005/8/layout/list1"/>
    <dgm:cxn modelId="{556E197B-85C7-409A-9BAB-4F7F4DB9F55F}" type="presParOf" srcId="{1D72B8E5-D52C-4982-908F-A4DC71001DED}" destId="{E0087420-004D-407C-BB41-AF8C8B0152B3}" srcOrd="4" destOrd="0" presId="urn:microsoft.com/office/officeart/2005/8/layout/list1"/>
    <dgm:cxn modelId="{8320DAA9-E101-4DB5-A678-716967E07847}" type="presParOf" srcId="{E0087420-004D-407C-BB41-AF8C8B0152B3}" destId="{7A0BE1DB-EB91-4311-9B98-E63FDD21725E}" srcOrd="0" destOrd="0" presId="urn:microsoft.com/office/officeart/2005/8/layout/list1"/>
    <dgm:cxn modelId="{38D5F376-7EC9-47FF-8BD3-E93E80B1FCFF}" type="presParOf" srcId="{E0087420-004D-407C-BB41-AF8C8B0152B3}" destId="{5E07DB64-0934-4DF3-85C9-AED8F8F672B4}" srcOrd="1" destOrd="0" presId="urn:microsoft.com/office/officeart/2005/8/layout/list1"/>
    <dgm:cxn modelId="{BF77BAC7-56B7-4E64-A6DC-FC42DC87EC30}" type="presParOf" srcId="{1D72B8E5-D52C-4982-908F-A4DC71001DED}" destId="{76BACF19-2045-489B-B10B-00AD79FF7FAC}" srcOrd="5" destOrd="0" presId="urn:microsoft.com/office/officeart/2005/8/layout/list1"/>
    <dgm:cxn modelId="{970F116B-B73C-43B8-948A-2DCE4D30B9A1}" type="presParOf" srcId="{1D72B8E5-D52C-4982-908F-A4DC71001DED}" destId="{7E2170E0-44BF-4E93-85C4-3DDE66DF591D}" srcOrd="6" destOrd="0" presId="urn:microsoft.com/office/officeart/2005/8/layout/list1"/>
    <dgm:cxn modelId="{89089F6C-B148-4142-B35C-21510C6A2C47}" type="presParOf" srcId="{1D72B8E5-D52C-4982-908F-A4DC71001DED}" destId="{DE852EE7-CB5E-4FE3-8417-D8D2C7D22CE2}" srcOrd="7" destOrd="0" presId="urn:microsoft.com/office/officeart/2005/8/layout/list1"/>
    <dgm:cxn modelId="{40550A45-B4DD-4350-B48E-758D345095DA}" type="presParOf" srcId="{1D72B8E5-D52C-4982-908F-A4DC71001DED}" destId="{091A6569-99F3-4C3B-A069-8963679CD1EE}" srcOrd="8" destOrd="0" presId="urn:microsoft.com/office/officeart/2005/8/layout/list1"/>
    <dgm:cxn modelId="{6E2EE43B-D3BB-4771-8A6F-DF0E9C70D185}" type="presParOf" srcId="{091A6569-99F3-4C3B-A069-8963679CD1EE}" destId="{21F73485-2C7A-4D28-8C64-F8DC206BF103}" srcOrd="0" destOrd="0" presId="urn:microsoft.com/office/officeart/2005/8/layout/list1"/>
    <dgm:cxn modelId="{CC30FB55-6A2D-4EBF-A5A1-33A01CC8311C}" type="presParOf" srcId="{091A6569-99F3-4C3B-A069-8963679CD1EE}" destId="{547934F6-A346-465C-AD1C-5F208BA95FE7}" srcOrd="1" destOrd="0" presId="urn:microsoft.com/office/officeart/2005/8/layout/list1"/>
    <dgm:cxn modelId="{0DFC4BEC-02F1-47F9-9740-709A59EABF4D}" type="presParOf" srcId="{1D72B8E5-D52C-4982-908F-A4DC71001DED}" destId="{0327BD9B-4D42-4454-AD4B-07AA4F4EFE60}" srcOrd="9" destOrd="0" presId="urn:microsoft.com/office/officeart/2005/8/layout/list1"/>
    <dgm:cxn modelId="{99F0748B-AA65-4095-94AE-631630607B00}" type="presParOf" srcId="{1D72B8E5-D52C-4982-908F-A4DC71001DED}" destId="{3D6FD0F3-893A-4923-9992-D9E1F47DC8B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C649CE-BD84-4903-A27C-FD8F714DB1E7}">
      <dsp:nvSpPr>
        <dsp:cNvPr id="0" name=""/>
        <dsp:cNvSpPr/>
      </dsp:nvSpPr>
      <dsp:spPr>
        <a:xfrm>
          <a:off x="0" y="1238545"/>
          <a:ext cx="60960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33B9F9-674E-4929-A77F-695ADD283C16}">
      <dsp:nvSpPr>
        <dsp:cNvPr id="0" name=""/>
        <dsp:cNvSpPr/>
      </dsp:nvSpPr>
      <dsp:spPr>
        <a:xfrm>
          <a:off x="304502" y="125907"/>
          <a:ext cx="4263032" cy="13418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1 этап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отбор диагностических методик или разработка инструментария и обучение этим методикам сотрудников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370007" y="191412"/>
        <a:ext cx="4132022" cy="1210864"/>
      </dsp:txXfrm>
    </dsp:sp>
    <dsp:sp modelId="{7E2170E0-44BF-4E93-85C4-3DDE66DF591D}">
      <dsp:nvSpPr>
        <dsp:cNvPr id="0" name=""/>
        <dsp:cNvSpPr/>
      </dsp:nvSpPr>
      <dsp:spPr>
        <a:xfrm>
          <a:off x="0" y="2305478"/>
          <a:ext cx="60960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07DB64-0934-4DF3-85C9-AED8F8F672B4}">
      <dsp:nvSpPr>
        <dsp:cNvPr id="0" name=""/>
        <dsp:cNvSpPr/>
      </dsp:nvSpPr>
      <dsp:spPr>
        <a:xfrm>
          <a:off x="304800" y="1705382"/>
          <a:ext cx="4267200" cy="8214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2 этап 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ознакомление сотрудников с методами экспертной оценки</a:t>
          </a:r>
          <a:endParaRPr lang="ru-RU" sz="1800" kern="1200" dirty="0"/>
        </a:p>
      </dsp:txBody>
      <dsp:txXfrm>
        <a:off x="344902" y="1745484"/>
        <a:ext cx="4186996" cy="741291"/>
      </dsp:txXfrm>
    </dsp:sp>
    <dsp:sp modelId="{3D6FD0F3-893A-4923-9992-D9E1F47DC8B8}">
      <dsp:nvSpPr>
        <dsp:cNvPr id="0" name=""/>
        <dsp:cNvSpPr/>
      </dsp:nvSpPr>
      <dsp:spPr>
        <a:xfrm>
          <a:off x="0" y="3560092"/>
          <a:ext cx="60960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7934F6-A346-465C-AD1C-5F208BA95FE7}">
      <dsp:nvSpPr>
        <dsp:cNvPr id="0" name=""/>
        <dsp:cNvSpPr/>
      </dsp:nvSpPr>
      <dsp:spPr>
        <a:xfrm>
          <a:off x="304502" y="2764478"/>
          <a:ext cx="4263032" cy="10170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3 этап 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создание в организации службы мониторинга</a:t>
          </a:r>
          <a:endParaRPr lang="ru-RU" sz="1800" kern="1200" dirty="0"/>
        </a:p>
      </dsp:txBody>
      <dsp:txXfrm>
        <a:off x="354149" y="2814125"/>
        <a:ext cx="4163738" cy="9177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00661" y="1844824"/>
            <a:ext cx="7687490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800" b="1" dirty="0" smtClean="0">
                <a:ln w="50800"/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</a:rPr>
              <a:t>Качественная педагогика или как применять </a:t>
            </a:r>
          </a:p>
          <a:p>
            <a:pPr algn="ctr"/>
            <a:r>
              <a:rPr lang="ru-RU" sz="2800" b="1" dirty="0" smtClean="0">
                <a:ln w="50800"/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</a:rPr>
              <a:t>инструменты оценки качества </a:t>
            </a:r>
          </a:p>
          <a:p>
            <a:pPr algn="ctr"/>
            <a:r>
              <a:rPr lang="ru-RU" sz="2800" b="1" dirty="0" smtClean="0">
                <a:ln w="50800"/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</a:rPr>
              <a:t>в дошкольном образовании</a:t>
            </a:r>
            <a:endParaRPr lang="ru-RU" sz="2800" b="1" dirty="0">
              <a:ln w="50800"/>
              <a:solidFill>
                <a:schemeClr val="accent4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3928" y="3645024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Пескишева Татьяна Алексеевна, заведующий МАДОУ «Детский сад № 17», исполнительный директор Ассоциации «Детский сад и семья»,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</a:rPr>
              <a:t>к.п.н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27" name="Picture 3" descr="C:\Users\Alex\Desktop\Логотипы\6eRKtwLq0wwнплого22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988" y="260648"/>
            <a:ext cx="1238387" cy="1238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lex\Desktop\Логотипы\детский сад1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86443"/>
            <a:ext cx="2088231" cy="133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103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45169" y="548680"/>
            <a:ext cx="379847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800" b="1" dirty="0" smtClean="0">
                <a:ln w="50800"/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</a:rPr>
              <a:t>Качество образования</a:t>
            </a:r>
            <a:endParaRPr lang="ru-RU" sz="2800" b="1" dirty="0">
              <a:ln w="50800"/>
              <a:solidFill>
                <a:schemeClr val="accent4">
                  <a:lumMod val="75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2052" name="Picture 4" descr="C:\Users\Alex\Desktop\Т.А. Пескишева\Выьорка сТигра 2019\IMG_50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995" y="4077072"/>
            <a:ext cx="334837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lex\Desktop\Т.А. Пескишева\12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924" y="1362819"/>
            <a:ext cx="3331443" cy="250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lex\Desktop\Т.А. Пескишева\Amk37eUqtG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84872"/>
            <a:ext cx="3280937" cy="2460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28543"/>
            <a:ext cx="3271791" cy="2280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7706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3982" y="764704"/>
            <a:ext cx="737618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800" b="1" dirty="0" smtClean="0">
                <a:ln w="50800"/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</a:rPr>
              <a:t>Формы оценки качества в образовательной </a:t>
            </a:r>
          </a:p>
          <a:p>
            <a:pPr algn="ctr"/>
            <a:r>
              <a:rPr lang="ru-RU" sz="2800" b="1" dirty="0" smtClean="0">
                <a:ln w="50800"/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</a:rPr>
              <a:t>организации</a:t>
            </a:r>
            <a:endParaRPr lang="ru-RU" sz="2800" b="1" dirty="0">
              <a:ln w="50800"/>
              <a:solidFill>
                <a:schemeClr val="accent4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2294284"/>
            <a:ext cx="2376264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Внешняя экспертиза</a:t>
            </a:r>
            <a:endParaRPr lang="ru-RU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92080" y="2309308"/>
            <a:ext cx="2376264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Внутренняя экспертиза</a:t>
            </a:r>
            <a:endParaRPr lang="ru-RU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3797576"/>
            <a:ext cx="2376264" cy="7835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Независимая экспертная оценка качества образования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347864" y="3797577"/>
            <a:ext cx="2376264" cy="783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Самообследование, самонанализ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228184" y="3797577"/>
            <a:ext cx="2376264" cy="783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Мониторинг</a:t>
            </a:r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3203848" y="1718811"/>
            <a:ext cx="576064" cy="486053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1547664" y="3230388"/>
            <a:ext cx="576064" cy="486053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580112" y="1667121"/>
            <a:ext cx="576064" cy="537743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5580112" y="3230388"/>
            <a:ext cx="576064" cy="486053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378078" y="3245412"/>
            <a:ext cx="710487" cy="48046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8146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700808"/>
            <a:ext cx="511256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400" dirty="0" smtClean="0">
                <a:solidFill>
                  <a:schemeClr val="bg1"/>
                </a:solidFill>
              </a:rPr>
              <a:t>повышению </a:t>
            </a:r>
            <a:r>
              <a:rPr lang="ru-RU" sz="2400" dirty="0">
                <a:solidFill>
                  <a:schemeClr val="bg1"/>
                </a:solidFill>
              </a:rPr>
              <a:t>качества предоставляемых образовательных услуг; </a:t>
            </a:r>
            <a:endParaRPr lang="ru-RU" sz="2400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2400" dirty="0" smtClean="0">
                <a:solidFill>
                  <a:schemeClr val="bg1"/>
                </a:solidFill>
              </a:rPr>
              <a:t>развитию </a:t>
            </a:r>
            <a:r>
              <a:rPr lang="ru-RU" sz="2400" dirty="0">
                <a:solidFill>
                  <a:schemeClr val="bg1"/>
                </a:solidFill>
              </a:rPr>
              <a:t>конкурентной среды; </a:t>
            </a:r>
            <a:endParaRPr lang="ru-RU" sz="2400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2400" dirty="0" smtClean="0">
                <a:solidFill>
                  <a:schemeClr val="bg1"/>
                </a:solidFill>
              </a:rPr>
              <a:t>сохранению </a:t>
            </a:r>
            <a:r>
              <a:rPr lang="ru-RU" sz="2400" dirty="0">
                <a:solidFill>
                  <a:schemeClr val="bg1"/>
                </a:solidFill>
              </a:rPr>
              <a:t>и развитию единого образовательного пространства, разнообразия образовательных программ; </a:t>
            </a:r>
            <a:endParaRPr lang="ru-RU" sz="2400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2400" dirty="0" smtClean="0">
                <a:solidFill>
                  <a:schemeClr val="bg1"/>
                </a:solidFill>
              </a:rPr>
              <a:t>выявлению </a:t>
            </a:r>
            <a:r>
              <a:rPr lang="ru-RU" sz="2400" dirty="0">
                <a:solidFill>
                  <a:schemeClr val="bg1"/>
                </a:solidFill>
              </a:rPr>
              <a:t>и распространению результативных моделей организации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97539" y="548680"/>
            <a:ext cx="7097712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800" b="1" dirty="0" smtClean="0">
                <a:ln w="50800"/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</a:rPr>
              <a:t>Результаты независимой оценки качества </a:t>
            </a:r>
          </a:p>
          <a:p>
            <a:pPr algn="ctr"/>
            <a:r>
              <a:rPr lang="ru-RU" sz="2800" b="1" dirty="0" smtClean="0">
                <a:ln w="50800"/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</a:rPr>
              <a:t>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1262620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32039" y="548680"/>
            <a:ext cx="422872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800" b="1" dirty="0" smtClean="0">
                <a:ln w="50800"/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</a:rPr>
              <a:t>Внутренний мониторинг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8907169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0498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04721" y="548680"/>
            <a:ext cx="40833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800" b="1" dirty="0" smtClean="0">
                <a:ln w="50800"/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</a:rPr>
              <a:t>Элементы мониторинга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9592" y="1628800"/>
            <a:ext cx="676875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В зависимости от объекта мониторинга применительно к управлению </a:t>
            </a:r>
            <a:r>
              <a:rPr lang="ru-RU" dirty="0" smtClean="0">
                <a:solidFill>
                  <a:schemeClr val="bg1"/>
                </a:solidFill>
              </a:rPr>
              <a:t>качеством дошкольного </a:t>
            </a:r>
            <a:r>
              <a:rPr lang="ru-RU" dirty="0">
                <a:solidFill>
                  <a:schemeClr val="bg1"/>
                </a:solidFill>
              </a:rPr>
              <a:t>образования выделяют </a:t>
            </a:r>
            <a:endParaRPr lang="ru-RU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2800" dirty="0" smtClean="0">
                <a:solidFill>
                  <a:schemeClr val="bg1"/>
                </a:solidFill>
              </a:rPr>
              <a:t>мониторинг качества результатов </a:t>
            </a:r>
            <a:r>
              <a:rPr lang="ru-RU" sz="2800" dirty="0">
                <a:solidFill>
                  <a:schemeClr val="bg1"/>
                </a:solidFill>
              </a:rPr>
              <a:t>деятельности, </a:t>
            </a:r>
            <a:endParaRPr lang="ru-RU" sz="2800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2800" dirty="0" smtClean="0">
                <a:solidFill>
                  <a:schemeClr val="bg1"/>
                </a:solidFill>
              </a:rPr>
              <a:t>мониторинг качества </a:t>
            </a:r>
            <a:r>
              <a:rPr lang="ru-RU" sz="2800" dirty="0">
                <a:solidFill>
                  <a:schemeClr val="bg1"/>
                </a:solidFill>
              </a:rPr>
              <a:t>образовательных </a:t>
            </a:r>
            <a:r>
              <a:rPr lang="ru-RU" sz="2800" dirty="0" smtClean="0">
                <a:solidFill>
                  <a:schemeClr val="bg1"/>
                </a:solidFill>
              </a:rPr>
              <a:t>процессов,</a:t>
            </a:r>
          </a:p>
          <a:p>
            <a:pPr marL="285750" indent="-285750">
              <a:buFontTx/>
              <a:buChar char="-"/>
            </a:pPr>
            <a:r>
              <a:rPr lang="ru-RU" sz="2800" dirty="0">
                <a:solidFill>
                  <a:schemeClr val="bg1"/>
                </a:solidFill>
              </a:rPr>
              <a:t>м</a:t>
            </a:r>
            <a:r>
              <a:rPr lang="ru-RU" sz="2800" dirty="0" smtClean="0">
                <a:solidFill>
                  <a:schemeClr val="bg1"/>
                </a:solidFill>
              </a:rPr>
              <a:t>ониторинг системы или организации </a:t>
            </a:r>
            <a:r>
              <a:rPr lang="ru-RU" sz="2800" dirty="0">
                <a:solidFill>
                  <a:schemeClr val="bg1"/>
                </a:solidFill>
              </a:rPr>
              <a:t>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985472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60252" y="548680"/>
            <a:ext cx="677230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800" b="1" dirty="0" smtClean="0">
                <a:ln w="50800"/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</a:rPr>
              <a:t>Системы комплексной </a:t>
            </a:r>
            <a:r>
              <a:rPr lang="ru-RU" sz="2800" b="1" dirty="0">
                <a:ln w="50800"/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</a:rPr>
              <a:t>оценки качества </a:t>
            </a:r>
            <a:endParaRPr lang="ru-RU" sz="2800" b="1" dirty="0" smtClean="0">
              <a:ln w="50800"/>
              <a:solidFill>
                <a:schemeClr val="accent4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1196752"/>
            <a:ext cx="777686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ECERS -</a:t>
            </a:r>
            <a:r>
              <a:rPr lang="en-US" dirty="0" smtClean="0">
                <a:solidFill>
                  <a:schemeClr val="bg1"/>
                </a:solidFill>
              </a:rPr>
              <a:t>R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- это Шкалы для комплексной оценки качества образования в дошкольных образовательных организациях – один из инструментов «семейства» методик, в основе которых лежит исследование различных компонентов образовательной </a:t>
            </a:r>
            <a:r>
              <a:rPr lang="ru-RU" dirty="0" smtClean="0">
                <a:solidFill>
                  <a:schemeClr val="bg1"/>
                </a:solidFill>
              </a:rPr>
              <a:t>среды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Система </a:t>
            </a:r>
            <a:r>
              <a:rPr lang="ru-RU" dirty="0">
                <a:solidFill>
                  <a:schemeClr val="bg1"/>
                </a:solidFill>
              </a:rPr>
              <a:t>классификации «ОКНО» разработана в соответствии с требованиями российского законодательства, с учетом требований ГОСТ Р ИСО 9001-2015, а также с использованием наилучших практик в области оценки и улучшения деятельности организаций</a:t>
            </a:r>
            <a:r>
              <a:rPr lang="ru-RU" dirty="0" smtClean="0">
                <a:solidFill>
                  <a:schemeClr val="bg1"/>
                </a:solidFill>
              </a:rPr>
              <a:t>. В </a:t>
            </a:r>
            <a:r>
              <a:rPr lang="ru-RU" dirty="0">
                <a:solidFill>
                  <a:schemeClr val="bg1"/>
                </a:solidFill>
              </a:rPr>
              <a:t>системе учтены особенности деятельности социально ориентированных организаций (государственных организаций, некоммерческих организаций, социальных предпринимателей и т.д.).Система может быть применена для оценки деятельности организаций, в том числе при заключении договоров на поставку услуг, для включения в реестры поставщиков и как свидетельство организаций, использующих инструменты для повышения качества своей деятельности и услуг</a:t>
            </a:r>
            <a:r>
              <a:rPr lang="ru-RU" dirty="0" smtClean="0">
                <a:solidFill>
                  <a:schemeClr val="bg1"/>
                </a:solidFill>
              </a:rPr>
              <a:t>. Система </a:t>
            </a:r>
            <a:r>
              <a:rPr lang="ru-RU" dirty="0">
                <a:solidFill>
                  <a:schemeClr val="bg1"/>
                </a:solidFill>
              </a:rPr>
              <a:t>является одним из инструментов для повышения качества услуг в социальной сфере.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3039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247</TotalTime>
  <Words>290</Words>
  <Application>Microsoft Office PowerPoint</Application>
  <PresentationFormat>Экран (4:3)</PresentationFormat>
  <Paragraphs>34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</dc:creator>
  <cp:lastModifiedBy>Alex</cp:lastModifiedBy>
  <cp:revision>11</cp:revision>
  <dcterms:created xsi:type="dcterms:W3CDTF">2021-11-07T15:43:28Z</dcterms:created>
  <dcterms:modified xsi:type="dcterms:W3CDTF">2021-11-07T20:01:11Z</dcterms:modified>
</cp:coreProperties>
</file>